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13716000" cx="2438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hmE6GHwoEJKKw84lzxooXTYrCL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7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idx="1" type="body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40"/>
              <a:buFont typeface="Avenir"/>
              <a:buNone/>
              <a:defRPr sz="2940">
                <a:latin typeface="Avenir"/>
                <a:ea typeface="Avenir"/>
                <a:cs typeface="Avenir"/>
                <a:sym typeface="Avenir"/>
              </a:defRPr>
            </a:lvl1pPr>
            <a:lvl2pPr indent="-40005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1" name="Google Shape;11;p6"/>
          <p:cNvSpPr txBox="1"/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2" type="body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venir"/>
              <a:buNone/>
              <a:defRPr b="1" sz="6000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venir"/>
              <a:buNone/>
              <a:defRPr b="1" sz="6000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venir"/>
              <a:buNone/>
              <a:defRPr b="1" sz="60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venir"/>
              <a:buNone/>
              <a:defRPr b="1" sz="60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venir"/>
              <a:buNone/>
              <a:defRPr b="1" sz="6000">
                <a:latin typeface="Avenir"/>
                <a:ea typeface="Avenir"/>
                <a:cs typeface="Avenir"/>
                <a:sym typeface="Avenir"/>
              </a:defRPr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2" type="sldNum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it important">
  <p:cSld name="Fait importa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  <a:defRPr b="1" sz="4224">
                <a:latin typeface="Avenir"/>
                <a:ea typeface="Avenir"/>
                <a:cs typeface="Avenir"/>
                <a:sym typeface="Avenir"/>
              </a:defRPr>
            </a:lvl1pPr>
            <a:lvl2pPr indent="-40005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">
  <p:cSld name="Cita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  <a:defRPr b="1" sz="4224">
                <a:latin typeface="Avenir"/>
                <a:ea typeface="Avenir"/>
                <a:cs typeface="Avenir"/>
                <a:sym typeface="Avenir"/>
              </a:defRPr>
            </a:lvl1pPr>
            <a:lvl2pPr indent="-40005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2" type="body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 photos">
  <p:cSld name="3 photo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/>
          <p:nvPr>
            <p:ph idx="2" type="pic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8"/>
          <p:cNvSpPr/>
          <p:nvPr>
            <p:ph idx="3" type="pic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8"/>
          <p:cNvSpPr/>
          <p:nvPr>
            <p:ph idx="4" type="pic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/>
          <p:nvPr>
            <p:ph idx="2" type="pic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9"/>
          <p:cNvSpPr txBox="1"/>
          <p:nvPr>
            <p:ph idx="12" type="sldNum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erge">
  <p:cSld name="Vierg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puces">
  <p:cSld name="Titre et puce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/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" type="body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2" type="body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  <a:defRPr b="1" sz="4224">
                <a:latin typeface="Avenir"/>
                <a:ea typeface="Avenir"/>
                <a:cs typeface="Avenir"/>
                <a:sym typeface="Avenir"/>
              </a:defRPr>
            </a:lvl1pPr>
            <a:lvl2pPr indent="-40005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re titre et photo">
  <p:cSld name="Autre titre et phot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title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8"/>
          <p:cNvSpPr/>
          <p:nvPr>
            <p:ph idx="2" type="pic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  <a:defRPr b="1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  <a:defRPr b="1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  <a:defRPr b="1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  <a:defRPr b="1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  <a:defRPr b="1">
                <a:latin typeface="Avenir"/>
                <a:ea typeface="Avenir"/>
                <a:cs typeface="Avenir"/>
                <a:sym typeface="Avenir"/>
              </a:defRPr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ces">
  <p:cSld name="Puce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, puces et photo">
  <p:cSld name="Titre, puces et phot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11"/>
          <p:cNvSpPr/>
          <p:nvPr>
            <p:ph idx="2" type="pic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  <a:defRPr b="1" sz="4224">
                <a:latin typeface="Avenir"/>
                <a:ea typeface="Avenir"/>
                <a:cs typeface="Avenir"/>
                <a:sym typeface="Avenir"/>
              </a:defRPr>
            </a:lvl1pPr>
            <a:lvl2pPr indent="-40005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3" type="body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ement">
  <p:cSld name="Titre seulem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  <a:defRPr b="1" sz="4224">
                <a:latin typeface="Avenir"/>
                <a:ea typeface="Avenir"/>
                <a:cs typeface="Avenir"/>
                <a:sym typeface="Avenir"/>
              </a:defRPr>
            </a:lvl1pPr>
            <a:lvl2pPr indent="-40005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  <a:defRPr b="1" sz="4224">
                <a:latin typeface="Avenir"/>
                <a:ea typeface="Avenir"/>
                <a:cs typeface="Avenir"/>
                <a:sym typeface="Avenir"/>
              </a:defRPr>
            </a:lvl1pPr>
            <a:lvl2pPr indent="-40005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claration">
  <p:cSld name="Déclara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477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47700" lvl="1" marL="914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47700" lvl="2" marL="1371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47700" lvl="3" marL="1828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47700" lvl="4" marL="22860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47700" lvl="5" marL="2743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47700" lvl="6" marL="3200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47700" lvl="7" marL="3657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47700" lvl="8" marL="4114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b="0" i="0" sz="2000" u="none" cap="none" strike="noStrik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79" y="0"/>
            <a:ext cx="24393567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7456" y="11687171"/>
            <a:ext cx="352425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7"/>
          <p:cNvCxnSpPr/>
          <p:nvPr/>
        </p:nvCxnSpPr>
        <p:spPr>
          <a:xfrm>
            <a:off x="14817163" y="5225077"/>
            <a:ext cx="1" cy="6835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3" name="Google Shape;153;p7"/>
          <p:cNvSpPr txBox="1"/>
          <p:nvPr>
            <p:ph idx="2" type="body"/>
          </p:nvPr>
        </p:nvSpPr>
        <p:spPr>
          <a:xfrm>
            <a:off x="1219200" y="3478073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Caractéristiques de la population après appariement</a:t>
            </a:r>
            <a:endParaRPr/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6615" y="5758541"/>
            <a:ext cx="14193984" cy="665117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16491856" y="7373235"/>
            <a:ext cx="6672944" cy="342178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57150" rtl="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Pas de différence statistiquement significative après appariement (ASD &lt; 0,1)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idx="2" type="body"/>
          </p:nvPr>
        </p:nvSpPr>
        <p:spPr>
          <a:xfrm>
            <a:off x="243425" y="3275623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EFFETS DES CO-FACTEURS SUR LE ROSC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243425" y="6588006"/>
            <a:ext cx="9782318" cy="245802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Pas de bénéfice de l’intra-osseuse; et d’administration retardée d’adrénaline</a:t>
            </a:r>
            <a:endParaRPr/>
          </a:p>
        </p:txBody>
      </p:sp>
      <p:grpSp>
        <p:nvGrpSpPr>
          <p:cNvPr id="162" name="Google Shape;162;p27"/>
          <p:cNvGrpSpPr/>
          <p:nvPr/>
        </p:nvGrpSpPr>
        <p:grpSpPr>
          <a:xfrm>
            <a:off x="9948185" y="5225077"/>
            <a:ext cx="13291133" cy="6436053"/>
            <a:chOff x="10601325" y="5225077"/>
            <a:chExt cx="13291133" cy="6436053"/>
          </a:xfrm>
        </p:grpSpPr>
        <p:cxnSp>
          <p:nvCxnSpPr>
            <p:cNvPr id="163" name="Google Shape;163;p27"/>
            <p:cNvCxnSpPr/>
            <p:nvPr/>
          </p:nvCxnSpPr>
          <p:spPr>
            <a:xfrm>
              <a:off x="14817163" y="5225077"/>
              <a:ext cx="1" cy="68350"/>
            </a:xfrm>
            <a:prstGeom prst="straightConnector1">
              <a:avLst/>
            </a:prstGeom>
            <a:noFill/>
            <a:ln cap="flat" cmpd="sng" w="25400">
              <a:solidFill>
                <a:schemeClr val="accent4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pic>
          <p:nvPicPr>
            <p:cNvPr id="164" name="Google Shape;164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01325" y="5293427"/>
              <a:ext cx="13291133" cy="6367703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65" name="Google Shape;165;p27"/>
            <p:cNvSpPr/>
            <p:nvPr/>
          </p:nvSpPr>
          <p:spPr>
            <a:xfrm>
              <a:off x="10666639" y="7719045"/>
              <a:ext cx="13009789" cy="6095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10786383" y="8328643"/>
              <a:ext cx="12890046" cy="29284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10786383" y="8398866"/>
              <a:ext cx="12890045" cy="260469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19659600" y="7347857"/>
              <a:ext cx="1077686" cy="371189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19746686" y="10994572"/>
              <a:ext cx="1077686" cy="371189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idx="2" type="body"/>
          </p:nvPr>
        </p:nvSpPr>
        <p:spPr>
          <a:xfrm>
            <a:off x="243425" y="3275623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EFFETS DES CO-FACTEURS SUR LE ROSC</a:t>
            </a:r>
            <a:endParaRPr/>
          </a:p>
        </p:txBody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472025" y="5293427"/>
            <a:ext cx="9782318" cy="49633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Facteurs bénéfiques : </a:t>
            </a:r>
            <a:endParaRPr/>
          </a:p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Arial"/>
              <a:buChar char="-"/>
            </a:pPr>
            <a:r>
              <a:rPr lang="en-US"/>
              <a:t>rythme initial choquable; </a:t>
            </a:r>
            <a:endParaRPr/>
          </a:p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Arial"/>
              <a:buChar char="-"/>
            </a:pPr>
            <a:r>
              <a:rPr lang="en-US"/>
              <a:t>MCE précoce </a:t>
            </a:r>
            <a:endParaRPr/>
          </a:p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Arial"/>
              <a:buChar char="-"/>
            </a:pPr>
            <a:r>
              <a:rPr lang="en-US"/>
              <a:t>protection optimale des VAS; </a:t>
            </a:r>
            <a:endParaRPr/>
          </a:p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Arial"/>
              <a:buChar char="-"/>
            </a:pPr>
            <a:r>
              <a:rPr lang="en-US"/>
              <a:t>arrêt hypoxique ou sur IMV</a:t>
            </a:r>
            <a:endParaRPr/>
          </a:p>
        </p:txBody>
      </p:sp>
      <p:grpSp>
        <p:nvGrpSpPr>
          <p:cNvPr id="176" name="Google Shape;176;p33"/>
          <p:cNvGrpSpPr/>
          <p:nvPr/>
        </p:nvGrpSpPr>
        <p:grpSpPr>
          <a:xfrm>
            <a:off x="9993085" y="5183683"/>
            <a:ext cx="13323791" cy="6367703"/>
            <a:chOff x="9993085" y="5183683"/>
            <a:chExt cx="13323791" cy="6367703"/>
          </a:xfrm>
        </p:grpSpPr>
        <p:cxnSp>
          <p:nvCxnSpPr>
            <p:cNvPr id="177" name="Google Shape;177;p33"/>
            <p:cNvCxnSpPr/>
            <p:nvPr/>
          </p:nvCxnSpPr>
          <p:spPr>
            <a:xfrm>
              <a:off x="14817163" y="5225077"/>
              <a:ext cx="1" cy="68350"/>
            </a:xfrm>
            <a:prstGeom prst="straightConnector1">
              <a:avLst/>
            </a:prstGeom>
            <a:noFill/>
            <a:ln cap="flat" cmpd="sng" w="25400">
              <a:solidFill>
                <a:schemeClr val="accent4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pic>
          <p:nvPicPr>
            <p:cNvPr id="178" name="Google Shape;178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25743" y="5183683"/>
              <a:ext cx="13291133" cy="6367703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79" name="Google Shape;179;p33"/>
            <p:cNvSpPr/>
            <p:nvPr/>
          </p:nvSpPr>
          <p:spPr>
            <a:xfrm>
              <a:off x="10025742" y="6694714"/>
              <a:ext cx="13291133" cy="179614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9993085" y="10972800"/>
              <a:ext cx="13291133" cy="54592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7994085" y="8948058"/>
              <a:ext cx="1077685" cy="838197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7917886" y="9916883"/>
              <a:ext cx="1153885" cy="1055917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Google Shape;187;p34"/>
          <p:cNvCxnSpPr/>
          <p:nvPr/>
        </p:nvCxnSpPr>
        <p:spPr>
          <a:xfrm>
            <a:off x="14817163" y="5225077"/>
            <a:ext cx="1" cy="6835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88" name="Google Shape;188;p34"/>
          <p:cNvSpPr txBox="1"/>
          <p:nvPr>
            <p:ph idx="2" type="body"/>
          </p:nvPr>
        </p:nvSpPr>
        <p:spPr>
          <a:xfrm>
            <a:off x="243425" y="3275623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PROBABILITE DE ROSC EN FONCTION DE LA VOIE D’ABORD</a:t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635310" y="4893788"/>
            <a:ext cx="8214775" cy="81037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Probabilité de ROSC initiale sans adrénaline : ≈ 50-55%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 sz="800"/>
          </a:p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Diminution plus importante en cas d’IO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 sz="800"/>
          </a:p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Même probabilité de ROSC entre les 2 voies si l’ administration d’adrénaline est réalisée &gt; 30 min après appel</a:t>
            </a:r>
            <a:endParaRPr/>
          </a:p>
        </p:txBody>
      </p:sp>
      <p:pic>
        <p:nvPicPr>
          <p:cNvPr id="190" name="Google Shape;19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9314" y="4567283"/>
            <a:ext cx="13813970" cy="813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35"/>
          <p:cNvCxnSpPr/>
          <p:nvPr/>
        </p:nvCxnSpPr>
        <p:spPr>
          <a:xfrm>
            <a:off x="14817163" y="5225077"/>
            <a:ext cx="1" cy="6835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96" name="Google Shape;196;p35"/>
          <p:cNvSpPr txBox="1"/>
          <p:nvPr>
            <p:ph idx="2" type="body"/>
          </p:nvPr>
        </p:nvSpPr>
        <p:spPr>
          <a:xfrm>
            <a:off x="243425" y="3275623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DELAI AVANT MISE EN PLACE D’UNE VOIE INTRA-VEINEUSE</a:t>
            </a:r>
            <a:endParaRPr/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1027196" y="6918531"/>
            <a:ext cx="8214775" cy="206218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+ 9 min pour mise en place d’une voie fonctionnelle</a:t>
            </a:r>
            <a:endParaRPr/>
          </a:p>
        </p:txBody>
      </p:sp>
      <p:sp>
        <p:nvSpPr>
          <p:cNvPr id="198" name="Google Shape;198;p35"/>
          <p:cNvSpPr/>
          <p:nvPr/>
        </p:nvSpPr>
        <p:spPr>
          <a:xfrm>
            <a:off x="10546442" y="4893788"/>
            <a:ext cx="12290079" cy="750479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Google Shape;203;p32"/>
          <p:cNvCxnSpPr/>
          <p:nvPr/>
        </p:nvCxnSpPr>
        <p:spPr>
          <a:xfrm>
            <a:off x="14817163" y="5225077"/>
            <a:ext cx="1" cy="6835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04" name="Google Shape;204;p32"/>
          <p:cNvSpPr txBox="1"/>
          <p:nvPr>
            <p:ph idx="2" type="body"/>
          </p:nvPr>
        </p:nvSpPr>
        <p:spPr>
          <a:xfrm>
            <a:off x="1220688" y="2702148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MESSAGES CLE</a:t>
            </a:r>
            <a:endParaRPr/>
          </a:p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1219200" y="4013200"/>
            <a:ext cx="21948577" cy="94170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Chez les patients pris en charge pour un ACR extra-hospitalier devant témoin, l’administration d’adrénaline par voie intra-osseuse ne permet pas d’améliorer la ROSC mais doit être utilisée en 2nde intention si la voie IV n’est pas possible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/>
          </a:p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Délai d’environ 9 min pour disposer d’une voie IV fonctionnelle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/>
          </a:p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Pas de bénéfice d’une administration retardée (&gt; 30 min) d’adrénaline sur la ROSC, qu’elle que soit la voie d’administration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8" cy="1372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37274" y="974725"/>
            <a:ext cx="3133033" cy="40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5574" y="6032500"/>
            <a:ext cx="16340449" cy="2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0638" y="10052670"/>
            <a:ext cx="12082722" cy="1136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 b="475" l="0" r="0" t="484"/>
          <a:stretch/>
        </p:blipFill>
        <p:spPr>
          <a:xfrm>
            <a:off x="-395825" y="0"/>
            <a:ext cx="24779825" cy="138087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3"/>
          <p:cNvCxnSpPr/>
          <p:nvPr/>
        </p:nvCxnSpPr>
        <p:spPr>
          <a:xfrm>
            <a:off x="14817163" y="5225077"/>
            <a:ext cx="1" cy="6835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6" name="Google Shape;86;p3"/>
          <p:cNvSpPr txBox="1"/>
          <p:nvPr>
            <p:ph idx="1" type="body"/>
          </p:nvPr>
        </p:nvSpPr>
        <p:spPr>
          <a:xfrm>
            <a:off x="1019787" y="3987185"/>
            <a:ext cx="21948600" cy="8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Arrêts cardio-respiratoires extra-hospitaliers :  347 000 appels/jour aux USA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/>
          </a:p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Facteurs pronostiques : présence d’un témoin; MCE précoce; défibrillation précoce sur rythme initial choquable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/>
          </a:p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Administration de l’adrénaline en cas d’absence de réponse aux manoeuvres réanimatoires initiales : surtout en IV ou en intra-osseux (si pas d’IV possible)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/>
          </a:p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Pour chaque minute de retard à l’administration de l’adrénaline : - 4 à 10% de survie avec bon pronostic neurologique</a:t>
            </a:r>
            <a:endParaRPr/>
          </a:p>
        </p:txBody>
      </p:sp>
      <p:sp>
        <p:nvSpPr>
          <p:cNvPr id="87" name="Google Shape;87;p3"/>
          <p:cNvSpPr txBox="1"/>
          <p:nvPr>
            <p:ph idx="2" type="body"/>
          </p:nvPr>
        </p:nvSpPr>
        <p:spPr>
          <a:xfrm>
            <a:off x="1219200" y="2881623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411"/>
              <a:buNone/>
            </a:pPr>
            <a:r>
              <a:rPr lang="en-US" sz="5400"/>
              <a:t>CONTEXTE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 b="475" l="0" r="0" t="484"/>
          <a:stretch/>
        </p:blipFill>
        <p:spPr>
          <a:xfrm>
            <a:off x="-395827" y="0"/>
            <a:ext cx="24779825" cy="138087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21"/>
          <p:cNvCxnSpPr/>
          <p:nvPr/>
        </p:nvCxnSpPr>
        <p:spPr>
          <a:xfrm>
            <a:off x="14817163" y="5225077"/>
            <a:ext cx="1" cy="6835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1216223" y="4454495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Objectif principal : 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	- élaborer un modèle de prédiction de ROSC (retour à une circulation spontanée) incluant la voie d’administration initiale de l’adrénaline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Objectifs secondaires : 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	- déterminer les facteurs de risque de ROSC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	- déterminer le délai avant 1ère administration de l’adrénaline</a:t>
            </a:r>
            <a:endParaRPr/>
          </a:p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1219200" y="2991012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OBJECTIFS DE L’ETUDE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22"/>
          <p:cNvCxnSpPr/>
          <p:nvPr/>
        </p:nvCxnSpPr>
        <p:spPr>
          <a:xfrm>
            <a:off x="14817163" y="5225077"/>
            <a:ext cx="1" cy="6835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1219200" y="4213225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Etude rétrospective de cohorte à partir de données de l’ESO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/>
          </a:p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Base collaborative multicentrique : l’ESO regroupe de &gt; 2000 équipes pré-hospitalières aux USA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/>
          </a:p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Analyse à partir de données individuelles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/>
          </a:p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Période d’inclusion : 01/01 – 31/12/2020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102" name="Google Shape;102;p22"/>
          <p:cNvSpPr txBox="1"/>
          <p:nvPr>
            <p:ph idx="2" type="body"/>
          </p:nvPr>
        </p:nvSpPr>
        <p:spPr>
          <a:xfrm>
            <a:off x="1219200" y="2991012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METHODOLOGIE DE L’ETUDE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23"/>
          <p:cNvCxnSpPr/>
          <p:nvPr/>
        </p:nvCxnSpPr>
        <p:spPr>
          <a:xfrm>
            <a:off x="14817163" y="5225077"/>
            <a:ext cx="1" cy="6835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8" name="Google Shape;108;p23"/>
          <p:cNvSpPr txBox="1"/>
          <p:nvPr>
            <p:ph idx="1" type="body"/>
          </p:nvPr>
        </p:nvSpPr>
        <p:spPr>
          <a:xfrm>
            <a:off x="846362" y="4586027"/>
            <a:ext cx="12420602" cy="9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Critères d’inclusion : 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	- ≥ 18 ans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	- ACR extra-hospitalier hors traumatisme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 	- Témoin présent lors de l’ACR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     	- ≥ 1 bolus d’adrénaline en IV ou en intra-osseux  </a:t>
            </a:r>
            <a:endParaRPr/>
          </a:p>
        </p:txBody>
      </p:sp>
      <p:sp>
        <p:nvSpPr>
          <p:cNvPr id="109" name="Google Shape;109;p23"/>
          <p:cNvSpPr txBox="1"/>
          <p:nvPr>
            <p:ph idx="2" type="body"/>
          </p:nvPr>
        </p:nvSpPr>
        <p:spPr>
          <a:xfrm>
            <a:off x="1924050" y="2736619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POPULATION DE L’ETUDE</a:t>
            </a:r>
            <a:endParaRPr/>
          </a:p>
        </p:txBody>
      </p:sp>
      <p:sp>
        <p:nvSpPr>
          <p:cNvPr id="110" name="Google Shape;110;p23"/>
          <p:cNvSpPr txBox="1"/>
          <p:nvPr/>
        </p:nvSpPr>
        <p:spPr>
          <a:xfrm>
            <a:off x="14148833" y="4586027"/>
            <a:ext cx="11182500" cy="8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0050" lvl="0" marL="45720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❖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Critère de non inclusion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- 1</a:t>
            </a:r>
            <a:r>
              <a:rPr b="0" baseline="3000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bolus d’adrénaline administré 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au moins 30 min après l’appel 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initial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24"/>
          <p:cNvCxnSpPr/>
          <p:nvPr/>
        </p:nvCxnSpPr>
        <p:spPr>
          <a:xfrm>
            <a:off x="14817163" y="5225077"/>
            <a:ext cx="1" cy="6835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1219200" y="5225077"/>
            <a:ext cx="21948577" cy="94170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Critère de jugement principal : 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	- retour à une circulation spontanée avant l’arrivée à l’hôpital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800"/>
          </a:p>
          <a:p>
            <a:pPr indent="-400050" lvl="0" marL="45720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Critère secondaire : 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	- Odds ratio des différents facteurs de risque : caractéristiques démographiques; rythme initial chocable; contrôle des voies aériennes; étiologie de l’ACR</a:t>
            </a:r>
            <a:endParaRPr/>
          </a:p>
          <a:p>
            <a:pPr indent="0" lvl="0" marL="5715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17" name="Google Shape;117;p24"/>
          <p:cNvSpPr txBox="1"/>
          <p:nvPr>
            <p:ph idx="2" type="body"/>
          </p:nvPr>
        </p:nvSpPr>
        <p:spPr>
          <a:xfrm>
            <a:off x="1219200" y="3356198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CRITERES DE JUGEMENT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6"/>
          <p:cNvCxnSpPr/>
          <p:nvPr/>
        </p:nvCxnSpPr>
        <p:spPr>
          <a:xfrm>
            <a:off x="14817163" y="5225077"/>
            <a:ext cx="1" cy="6835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3" name="Google Shape;123;p26"/>
          <p:cNvSpPr txBox="1"/>
          <p:nvPr>
            <p:ph idx="2" type="body"/>
          </p:nvPr>
        </p:nvSpPr>
        <p:spPr>
          <a:xfrm>
            <a:off x="1219200" y="4392473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Flowchart</a:t>
            </a:r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04347" y="185152"/>
            <a:ext cx="7924800" cy="1327089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1219200" y="6486231"/>
            <a:ext cx="9549493" cy="455188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lnSpcReduction="10000"/>
          </a:bodyPr>
          <a:lstStyle/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MCE débuté : 66%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/>
          </a:p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ACR devant témoin : 18,2%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None/>
            </a:pPr>
            <a:r>
              <a:t/>
            </a:r>
            <a:endParaRPr/>
          </a:p>
          <a:p>
            <a:pPr indent="-40005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/>
              <a:t> Adrénaline dans les 30 min : 65%</a:t>
            </a:r>
            <a:endParaRPr/>
          </a:p>
        </p:txBody>
      </p:sp>
      <p:cxnSp>
        <p:nvCxnSpPr>
          <p:cNvPr id="126" name="Google Shape;126;p26"/>
          <p:cNvCxnSpPr/>
          <p:nvPr/>
        </p:nvCxnSpPr>
        <p:spPr>
          <a:xfrm flipH="1" rot="10800000">
            <a:off x="10768693" y="10025742"/>
            <a:ext cx="2555421" cy="393497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p26"/>
          <p:cNvCxnSpPr/>
          <p:nvPr/>
        </p:nvCxnSpPr>
        <p:spPr>
          <a:xfrm flipH="1" rot="10800000">
            <a:off x="9503229" y="8255986"/>
            <a:ext cx="3820885" cy="35926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8" name="Google Shape;128;p26"/>
          <p:cNvSpPr/>
          <p:nvPr/>
        </p:nvSpPr>
        <p:spPr>
          <a:xfrm>
            <a:off x="13004347" y="7353991"/>
            <a:ext cx="3683453" cy="180399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13004346" y="9234123"/>
            <a:ext cx="3683453" cy="180399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26"/>
          <p:cNvCxnSpPr/>
          <p:nvPr/>
        </p:nvCxnSpPr>
        <p:spPr>
          <a:xfrm flipH="1" rot="10800000">
            <a:off x="8065634" y="6599135"/>
            <a:ext cx="5258480" cy="569431"/>
          </a:xfrm>
          <a:prstGeom prst="straightConnector1">
            <a:avLst/>
          </a:prstGeom>
          <a:noFill/>
          <a:ln cap="flat" cmpd="sng" w="9525">
            <a:solidFill>
              <a:srgbClr val="33872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" name="Google Shape;131;p26"/>
          <p:cNvSpPr/>
          <p:nvPr/>
        </p:nvSpPr>
        <p:spPr>
          <a:xfrm>
            <a:off x="13026119" y="5546963"/>
            <a:ext cx="3683453" cy="1803990"/>
          </a:xfrm>
          <a:prstGeom prst="ellipse">
            <a:avLst/>
          </a:prstGeom>
          <a:noFill/>
          <a:ln cap="flat" cmpd="sng" w="25400">
            <a:solidFill>
              <a:srgbClr val="3387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4"/>
          <p:cNvCxnSpPr/>
          <p:nvPr/>
        </p:nvCxnSpPr>
        <p:spPr>
          <a:xfrm>
            <a:off x="14817163" y="5225077"/>
            <a:ext cx="1" cy="6835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37" name="Google Shape;137;p4"/>
          <p:cNvSpPr txBox="1"/>
          <p:nvPr>
            <p:ph idx="2" type="body"/>
          </p:nvPr>
        </p:nvSpPr>
        <p:spPr>
          <a:xfrm>
            <a:off x="1219200" y="3633428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63"/>
              <a:buNone/>
            </a:pPr>
            <a:r>
              <a:rPr lang="en-US" sz="5400"/>
              <a:t>Caractéristiques de la population</a:t>
            </a:r>
            <a:endParaRPr/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677" y="5857961"/>
            <a:ext cx="15662089" cy="681300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4"/>
          <p:cNvSpPr txBox="1"/>
          <p:nvPr>
            <p:ph idx="1" type="body"/>
          </p:nvPr>
        </p:nvSpPr>
        <p:spPr>
          <a:xfrm>
            <a:off x="17373599" y="7645325"/>
            <a:ext cx="5791201" cy="260901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57150" rtl="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00"/>
              <a:buNone/>
            </a:pPr>
            <a:r>
              <a:rPr lang="en-US"/>
              <a:t>Différences statistiquement significatives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15283543" y="7184572"/>
            <a:ext cx="1490595" cy="84908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15283542" y="8315241"/>
            <a:ext cx="1490595" cy="84908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15283542" y="9498894"/>
            <a:ext cx="1490595" cy="84908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15283542" y="10912513"/>
            <a:ext cx="1490595" cy="130125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4"/>
          <p:cNvCxnSpPr/>
          <p:nvPr/>
        </p:nvCxnSpPr>
        <p:spPr>
          <a:xfrm rot="10800000">
            <a:off x="16904766" y="7645325"/>
            <a:ext cx="1383234" cy="388333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5" name="Google Shape;145;p4"/>
          <p:cNvCxnSpPr/>
          <p:nvPr/>
        </p:nvCxnSpPr>
        <p:spPr>
          <a:xfrm rot="10800000">
            <a:off x="16904766" y="8719457"/>
            <a:ext cx="1383234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" name="Google Shape;146;p4"/>
          <p:cNvCxnSpPr/>
          <p:nvPr/>
        </p:nvCxnSpPr>
        <p:spPr>
          <a:xfrm flipH="1">
            <a:off x="16904766" y="9498894"/>
            <a:ext cx="1383234" cy="265592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" name="Google Shape;147;p4"/>
          <p:cNvCxnSpPr/>
          <p:nvPr/>
        </p:nvCxnSpPr>
        <p:spPr>
          <a:xfrm flipH="1">
            <a:off x="16904766" y="9821022"/>
            <a:ext cx="1807777" cy="154366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